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72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4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6" d="100"/>
          <a:sy n="36" d="100"/>
        </p:scale>
        <p:origin x="1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tif>
</file>

<file path=ppt/media/image11.jpeg>
</file>

<file path=ppt/media/image12.png>
</file>

<file path=ppt/media/image13.tif>
</file>

<file path=ppt/media/image2.jpeg>
</file>

<file path=ppt/media/image3.jpeg>
</file>

<file path=ppt/media/image4.jpeg>
</file>

<file path=ppt/media/image5.jpe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2" name="Shape 21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is more than enough for LabVIEW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1" name="Shape 22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To answer this question let’s take a look a the key facts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7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lose-up of wild plants growing between rocks"/>
          <p:cNvSpPr>
            <a:spLocks noGrp="1"/>
          </p:cNvSpPr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Large rock formation under dark clouds with a dirt road in the foreground"/>
          <p:cNvSpPr>
            <a:spLocks noGrp="1"/>
          </p:cNvSpPr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Close-up of a wild plant growing between lava rocks"/>
          <p:cNvSpPr>
            <a:spLocks noGrp="1"/>
          </p:cNvSpPr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waterfall surrounded by a green rocky landscape"/>
          <p:cNvSpPr>
            <a:spLocks noGrp="1"/>
          </p:cNvSpPr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en, hilly landscape"/>
          <p:cNvSpPr>
            <a:spLocks noGrp="1"/>
          </p:cNvSpPr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Moss-covered rocks"/>
          <p:cNvSpPr>
            <a:spLocks noGrp="1"/>
          </p:cNvSpPr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Large rock formation under dark clouds with a dirt road in the foreground"/>
          <p:cNvSpPr>
            <a:spLocks noGrp="1"/>
          </p:cNvSpPr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75FB4C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75FB4C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75FB4C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75FB4C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75FB4C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75FB4C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75FB4C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75FB4C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75FB4C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/grpc-labview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prorekhin/gla-2021-grpc/tree/main/ex1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prorekhin/gla-2021-grpc/tree/main/ex2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navinsubramani/gRPC-LabVIEW-Example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prorekhin/gla-2021-grpc/tree/main/ex3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/grpc-labview" TargetMode="External"/><Relationship Id="rId2" Type="http://schemas.openxmlformats.org/officeDocument/2006/relationships/hyperlink" Target="https://grpc.io/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youtu.be/CXH_jEa8dUw" TargetMode="External"/><Relationship Id="rId5" Type="http://schemas.openxmlformats.org/officeDocument/2006/relationships/image" Target="../media/image9.tif"/><Relationship Id="rId4" Type="http://schemas.openxmlformats.org/officeDocument/2006/relationships/image" Target="../media/image8.t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youtu.be/CXH_jEa8dUw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emote and language-agnostic API using gRPC and NI LabVIEW"/>
          <p:cNvSpPr txBox="1">
            <a:spLocks noGrp="1"/>
          </p:cNvSpPr>
          <p:nvPr>
            <p:ph type="title"/>
          </p:nvPr>
        </p:nvSpPr>
        <p:spPr>
          <a:xfrm>
            <a:off x="1206500" y="1270000"/>
            <a:ext cx="9779000" cy="5882273"/>
          </a:xfrm>
        </p:spPr>
        <p:txBody>
          <a:bodyPr anchor="b">
            <a:normAutofit/>
          </a:bodyPr>
          <a:lstStyle>
            <a:lvl1pPr defTabSz="2365188">
              <a:defRPr sz="11252" spc="-225"/>
            </a:lvl1pPr>
          </a:lstStyle>
          <a:p>
            <a:r>
              <a:rPr lang="en-US" sz="8500"/>
              <a:t>Remote and language-agnostic API using gRPC and NI LabVIEW</a:t>
            </a:r>
          </a:p>
        </p:txBody>
      </p:sp>
      <p:sp>
        <p:nvSpPr>
          <p:cNvPr id="153" name="Nikita Prorekhin, CLA and Senior Software Engineer at NOFFZ Technologies GmbH"/>
          <p:cNvSpPr txBox="1">
            <a:spLocks noGrp="1"/>
          </p:cNvSpPr>
          <p:nvPr>
            <p:ph type="body" sz="quarter" idx="1"/>
          </p:nvPr>
        </p:nvSpPr>
        <p:spPr>
          <a:xfrm>
            <a:off x="1206500" y="7060576"/>
            <a:ext cx="9779000" cy="5382403"/>
          </a:xfr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>
              <a:defRPr>
                <a:solidFill>
                  <a:srgbClr val="75FB4C"/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Nikita Prorekhin, CLA</a:t>
            </a:r>
          </a:p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Senior Software Engineer at NOFFZ Technologies GmbH</a:t>
            </a:r>
          </a:p>
        </p:txBody>
      </p:sp>
      <p:pic>
        <p:nvPicPr>
          <p:cNvPr id="5" name="Picture 4" descr="A picture containing laser&#10;&#10;Description automatically generated">
            <a:extLst>
              <a:ext uri="{FF2B5EF4-FFF2-40B4-BE49-F238E27FC236}">
                <a16:creationId xmlns:a16="http://schemas.microsoft.com/office/drawing/2014/main" id="{780C227B-E1BE-4DDC-AC2B-F4BB9C22F3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5205" y="1270000"/>
            <a:ext cx="7482601" cy="11209889"/>
          </a:xfrm>
          <a:prstGeom prst="rect">
            <a:avLst/>
          </a:prstGeom>
          <a:noFill/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OK. Is gRPC available in LabVIEW?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OK. Is gRPC available in LabVIEW?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RPC in Lab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BB044"/>
                </a:solidFill>
              </a:defRPr>
            </a:lvl1pPr>
          </a:lstStyle>
          <a:p>
            <a:r>
              <a:t>gRPC in LabVIEW</a:t>
            </a:r>
          </a:p>
        </p:txBody>
      </p:sp>
      <p:sp>
        <p:nvSpPr>
          <p:cNvPr id="224" name="Walkthrough on creating a Server and a Client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Walkthrough on creating a Server and a Client</a:t>
            </a:r>
          </a:p>
        </p:txBody>
      </p:sp>
      <p:pic>
        <p:nvPicPr>
          <p:cNvPr id="225" name="sandip-kalal-2YKwRRbhKlo-unsplash.jpg" descr="sandip-kalal-2YKwRRbhKlo-unsplash.jp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15851" b="15851"/>
          <a:stretch>
            <a:fillRect/>
          </a:stretch>
        </p:blipFill>
        <p:spPr>
          <a:xfrm>
            <a:off x="12192000" y="1270000"/>
            <a:ext cx="10921713" cy="111887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RPC in Lab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BB044"/>
                </a:solidFill>
              </a:defRPr>
            </a:lvl1pPr>
          </a:lstStyle>
          <a:p>
            <a:r>
              <a:t>gRPC in LabVIEW</a:t>
            </a:r>
          </a:p>
        </p:txBody>
      </p:sp>
      <p:sp>
        <p:nvSpPr>
          <p:cNvPr id="228" name="Tools available in November 2021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Tools available in November 2021</a:t>
            </a:r>
          </a:p>
        </p:txBody>
      </p:sp>
      <p:sp>
        <p:nvSpPr>
          <p:cNvPr id="229" name="https://github.com/ni/grpc-labview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536447" indent="-536447" defTabSz="2145738">
              <a:spcBef>
                <a:spcPts val="3900"/>
              </a:spcBef>
              <a:defRPr sz="4224"/>
            </a:pPr>
            <a:r>
              <a:rPr u="sng" dirty="0">
                <a:hlinkClick r:id="rId2"/>
              </a:rPr>
              <a:t>https://github.com/ni/grpc-labview</a:t>
            </a:r>
          </a:p>
          <a:p>
            <a:pPr marL="536447" indent="-536447" defTabSz="2145738">
              <a:spcBef>
                <a:spcPts val="3900"/>
              </a:spcBef>
              <a:defRPr sz="4224"/>
            </a:pPr>
            <a:r>
              <a:rPr dirty="0"/>
              <a:t>Open source, MIT License </a:t>
            </a:r>
          </a:p>
          <a:p>
            <a:pPr marL="536447" indent="-536447" defTabSz="2145738">
              <a:spcBef>
                <a:spcPts val="3900"/>
              </a:spcBef>
              <a:defRPr sz="4224"/>
            </a:pPr>
            <a:r>
              <a:rPr dirty="0">
                <a:solidFill>
                  <a:schemeClr val="accent3"/>
                </a:solidFill>
              </a:rPr>
              <a:t>Not yet completed, </a:t>
            </a:r>
            <a:r>
              <a:rPr dirty="0"/>
              <a:t>under development</a:t>
            </a:r>
          </a:p>
          <a:p>
            <a:pPr marL="536447" indent="-536447" defTabSz="2145738">
              <a:spcBef>
                <a:spcPts val="3900"/>
              </a:spcBef>
              <a:defRPr sz="4224"/>
            </a:pPr>
            <a:r>
              <a:rPr dirty="0"/>
              <a:t>Release 0.4.0 is available</a:t>
            </a:r>
          </a:p>
          <a:p>
            <a:pPr marL="1072895" lvl="1" indent="-536447" defTabSz="2145738">
              <a:spcBef>
                <a:spcPts val="3900"/>
              </a:spcBef>
              <a:defRPr sz="4224"/>
            </a:pPr>
            <a:r>
              <a:rPr dirty="0"/>
              <a:t> ni_lib_labview_grpc_library-0.4.0.1.vip</a:t>
            </a:r>
          </a:p>
          <a:p>
            <a:pPr marL="1072895" lvl="1" indent="-536447" defTabSz="2145738">
              <a:spcBef>
                <a:spcPts val="3900"/>
              </a:spcBef>
              <a:defRPr sz="4224"/>
            </a:pPr>
            <a:r>
              <a:rPr dirty="0"/>
              <a:t>ni_lib_grpc_server_and_client_template-0.4.0.1.vip</a:t>
            </a:r>
          </a:p>
          <a:p>
            <a:pPr marL="536447" indent="-536447" defTabSz="2145738">
              <a:spcBef>
                <a:spcPts val="3900"/>
              </a:spcBef>
              <a:defRPr sz="4224"/>
            </a:pPr>
            <a:endParaRPr dirty="0"/>
          </a:p>
          <a:p>
            <a:pPr marL="536447" indent="-536447" defTabSz="2145738">
              <a:spcBef>
                <a:spcPts val="3900"/>
              </a:spcBef>
              <a:defRPr sz="4224"/>
            </a:pPr>
            <a:r>
              <a:rPr dirty="0">
                <a:solidFill>
                  <a:schemeClr val="accent3"/>
                </a:solidFill>
              </a:rPr>
              <a:t>Don’t miss</a:t>
            </a:r>
            <a:r>
              <a:rPr dirty="0"/>
              <a:t> the presentation from the maintainer - Christopher </a:t>
            </a:r>
            <a:r>
              <a:rPr dirty="0" err="1"/>
              <a:t>Cifra</a:t>
            </a:r>
            <a:r>
              <a:rPr lang="en-US" dirty="0"/>
              <a:t> at 6 p.m. (Europe time)</a:t>
            </a:r>
            <a:r>
              <a:rPr dirty="0"/>
              <a:t> today!</a:t>
            </a:r>
            <a:endParaRPr lang="en-US" dirty="0"/>
          </a:p>
          <a:p>
            <a:pPr marL="1146047" lvl="1" indent="-536447" defTabSz="2145738">
              <a:spcBef>
                <a:spcPts val="3900"/>
              </a:spcBef>
              <a:defRPr sz="4224"/>
            </a:pP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also </a:t>
            </a:r>
            <a:r>
              <a:rPr lang="de-DE" dirty="0">
                <a:solidFill>
                  <a:schemeClr val="accent3"/>
                </a:solidFill>
              </a:rPr>
              <a:t>gRPC Device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NI!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9" grpId="0" uiExpand="1" build="p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RPC in Lab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BB044"/>
                </a:solidFill>
              </a:defRPr>
            </a:lvl1pPr>
          </a:lstStyle>
          <a:p>
            <a:r>
              <a:t>gRPC in LabVIEW</a:t>
            </a:r>
          </a:p>
        </p:txBody>
      </p:sp>
      <p:sp>
        <p:nvSpPr>
          <p:cNvPr id="232" name="Let’s build an app!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Let’s build an app!</a:t>
            </a:r>
          </a:p>
        </p:txBody>
      </p:sp>
      <p:sp>
        <p:nvSpPr>
          <p:cNvPr id="233" name="Ex 1 - Remote Temperature Measurement devic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 1 - Remote Temperature Measurement device</a:t>
            </a:r>
          </a:p>
          <a:p>
            <a:r>
              <a:rPr dirty="0"/>
              <a:t>Get Temperature by command</a:t>
            </a:r>
          </a:p>
          <a:p>
            <a:r>
              <a:rPr dirty="0"/>
              <a:t>Request Temperature in Celsius or Fahrenheit </a:t>
            </a:r>
          </a:p>
          <a:p>
            <a:r>
              <a:rPr u="sng" dirty="0">
                <a:hlinkClick r:id="rId2"/>
              </a:rPr>
              <a:t>DEMO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RPC in Lab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BB044"/>
                </a:solidFill>
              </a:defRPr>
            </a:lvl1pPr>
          </a:lstStyle>
          <a:p>
            <a:r>
              <a:t>gRPC in LabVIEW</a:t>
            </a:r>
          </a:p>
        </p:txBody>
      </p:sp>
      <p:sp>
        <p:nvSpPr>
          <p:cNvPr id="236" name="Let’s build an app!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Let’s build an app!</a:t>
            </a:r>
          </a:p>
        </p:txBody>
      </p:sp>
      <p:sp>
        <p:nvSpPr>
          <p:cNvPr id="237" name="Ex 2 - Remote Temperature Controller devic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 2 - Remote Temperature Controller device</a:t>
            </a:r>
          </a:p>
          <a:p>
            <a:r>
              <a:rPr dirty="0"/>
              <a:t>Enable or disable temperature controller </a:t>
            </a:r>
          </a:p>
          <a:p>
            <a:pPr lvl="1"/>
            <a:r>
              <a:rPr dirty="0"/>
              <a:t>Setpoint in Celsius or Fahrenheit</a:t>
            </a:r>
          </a:p>
          <a:p>
            <a:r>
              <a:rPr dirty="0"/>
              <a:t>Measure temperature</a:t>
            </a:r>
          </a:p>
          <a:p>
            <a:r>
              <a:rPr dirty="0"/>
              <a:t>Client in LabVIEW</a:t>
            </a:r>
          </a:p>
          <a:p>
            <a:r>
              <a:rPr dirty="0"/>
              <a:t>Client in C# and .NET Core</a:t>
            </a:r>
          </a:p>
          <a:p>
            <a:r>
              <a:rPr u="sng" dirty="0">
                <a:hlinkClick r:id="rId2"/>
              </a:rPr>
              <a:t>DEMO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RPC in Lab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BB044"/>
                </a:solidFill>
              </a:defRPr>
            </a:lvl1pPr>
          </a:lstStyle>
          <a:p>
            <a:r>
              <a:t>gRPC in LabVIEW</a:t>
            </a:r>
          </a:p>
        </p:txBody>
      </p:sp>
      <p:sp>
        <p:nvSpPr>
          <p:cNvPr id="240" name="Let’s build an app!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Let’s build an app!</a:t>
            </a:r>
          </a:p>
        </p:txBody>
      </p:sp>
      <p:sp>
        <p:nvSpPr>
          <p:cNvPr id="241" name="Ex 3 - Noise Waveform and PS Density by Navin Subramani…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16292890" cy="8256012"/>
          </a:xfrm>
          <a:prstGeom prst="rect">
            <a:avLst/>
          </a:prstGeom>
        </p:spPr>
        <p:txBody>
          <a:bodyPr/>
          <a:lstStyle/>
          <a:p>
            <a:pPr marL="579119" indent="-579119" defTabSz="2316421">
              <a:spcBef>
                <a:spcPts val="4200"/>
              </a:spcBef>
              <a:defRPr sz="4560"/>
            </a:pPr>
            <a:r>
              <a:rPr dirty="0"/>
              <a:t>Ex 3 - Noise Waveform and PS Density by </a:t>
            </a:r>
            <a:r>
              <a:rPr dirty="0" err="1"/>
              <a:t>Navin</a:t>
            </a:r>
            <a:r>
              <a:rPr dirty="0"/>
              <a:t> Subramani</a:t>
            </a:r>
          </a:p>
          <a:p>
            <a:pPr marL="548639" indent="-579119" defTabSz="2316421">
              <a:spcBef>
                <a:spcPts val="4200"/>
              </a:spcBef>
              <a:defRPr sz="4560"/>
            </a:pPr>
            <a:r>
              <a:rPr dirty="0"/>
              <a:t>Generate signals by command</a:t>
            </a:r>
          </a:p>
          <a:p>
            <a:pPr marL="548639" indent="-579119" defTabSz="2316421">
              <a:spcBef>
                <a:spcPts val="4200"/>
              </a:spcBef>
              <a:defRPr sz="4560"/>
            </a:pPr>
            <a:r>
              <a:rPr dirty="0"/>
              <a:t>Change signal parameters</a:t>
            </a:r>
          </a:p>
          <a:p>
            <a:pPr marL="548639" indent="-579119" defTabSz="2316421">
              <a:spcBef>
                <a:spcPts val="4200"/>
              </a:spcBef>
              <a:defRPr sz="4560"/>
            </a:pPr>
            <a:r>
              <a:rPr dirty="0"/>
              <a:t>Measure signal parameters</a:t>
            </a:r>
          </a:p>
          <a:p>
            <a:pPr marL="548639" indent="-579119" defTabSz="2316421">
              <a:spcBef>
                <a:spcPts val="4200"/>
              </a:spcBef>
              <a:defRPr sz="4560"/>
            </a:pPr>
            <a:r>
              <a:rPr dirty="0"/>
              <a:t>Client in LabVIEW</a:t>
            </a:r>
          </a:p>
          <a:p>
            <a:pPr marL="548639" indent="-579119" defTabSz="2316421">
              <a:spcBef>
                <a:spcPts val="4200"/>
              </a:spcBef>
              <a:defRPr sz="4560"/>
            </a:pPr>
            <a:r>
              <a:rPr dirty="0"/>
              <a:t>Client in Python</a:t>
            </a:r>
          </a:p>
          <a:p>
            <a:pPr marL="548639" indent="-579119" defTabSz="2316421">
              <a:spcBef>
                <a:spcPts val="4200"/>
              </a:spcBef>
              <a:defRPr sz="4560"/>
            </a:pPr>
            <a:r>
              <a:rPr u="sng" dirty="0">
                <a:hlinkClick r:id="rId2"/>
              </a:rPr>
              <a:t>DEMO</a:t>
            </a:r>
          </a:p>
        </p:txBody>
      </p:sp>
      <p:pic>
        <p:nvPicPr>
          <p:cNvPr id="24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9804" y="3310575"/>
            <a:ext cx="5741429" cy="94822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RPC in Lab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BB044"/>
                </a:solidFill>
              </a:defRPr>
            </a:lvl1pPr>
          </a:lstStyle>
          <a:p>
            <a:r>
              <a:rPr dirty="0"/>
              <a:t>gRPC in LabVIEW</a:t>
            </a:r>
          </a:p>
        </p:txBody>
      </p:sp>
      <p:sp>
        <p:nvSpPr>
          <p:cNvPr id="245" name="Let’s build an app!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Let’s build an app!</a:t>
            </a:r>
          </a:p>
        </p:txBody>
      </p:sp>
      <p:sp>
        <p:nvSpPr>
          <p:cNvPr id="246" name="Ex 4 - Audio Signal Streame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 4 - Audio Signal Streamer</a:t>
            </a:r>
          </a:p>
          <a:p>
            <a:r>
              <a:rPr dirty="0"/>
              <a:t>Stream multiple channels at 48 kHz </a:t>
            </a:r>
          </a:p>
          <a:p>
            <a:r>
              <a:rPr dirty="0"/>
              <a:t>Server streaming RPC</a:t>
            </a:r>
          </a:p>
          <a:p>
            <a:r>
              <a:rPr u="sng" dirty="0">
                <a:hlinkClick r:id="rId2"/>
              </a:rPr>
              <a:t>DEMO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Where to go next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Where to go next?</a:t>
            </a:r>
          </a:p>
        </p:txBody>
      </p:sp>
      <p:sp>
        <p:nvSpPr>
          <p:cNvPr id="249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0" name="Presentation gRPC and LabVIEW by Christopher Cifra (NI) today in one hour…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13481050" cy="8256012"/>
          </a:xfrm>
          <a:prstGeom prst="rect">
            <a:avLst/>
          </a:prstGeom>
        </p:spPr>
        <p:txBody>
          <a:bodyPr/>
          <a:lstStyle/>
          <a:p>
            <a:r>
              <a:rPr dirty="0"/>
              <a:t>Presentation gRPC and LabVIEW by Christopher </a:t>
            </a:r>
            <a:r>
              <a:rPr dirty="0" err="1"/>
              <a:t>Cifra</a:t>
            </a:r>
            <a:r>
              <a:rPr dirty="0"/>
              <a:t> (NI) today </a:t>
            </a:r>
            <a:endParaRPr lang="en-US" dirty="0"/>
          </a:p>
          <a:p>
            <a:pPr lvl="1"/>
            <a:r>
              <a:rPr dirty="0"/>
              <a:t>There will be a lot of useful information!</a:t>
            </a:r>
            <a:endParaRPr sz="1050" dirty="0"/>
          </a:p>
          <a:p>
            <a:r>
              <a:rPr lang="en-US" dirty="0">
                <a:hlinkClick r:id="rId2"/>
              </a:rPr>
              <a:t>https://</a:t>
            </a:r>
            <a:r>
              <a:rPr dirty="0">
                <a:hlinkClick r:id="rId2"/>
              </a:rPr>
              <a:t>grpc.io</a:t>
            </a:r>
            <a:r>
              <a:rPr lang="en-US" dirty="0"/>
              <a:t> </a:t>
            </a:r>
            <a:endParaRPr dirty="0"/>
          </a:p>
          <a:p>
            <a:r>
              <a:rPr u="sng" dirty="0">
                <a:hlinkClick r:id="rId3"/>
              </a:rPr>
              <a:t>https://github.com/ni/grpc-labview</a:t>
            </a:r>
            <a:endParaRPr lang="en-US" u="sng" dirty="0">
              <a:hlinkClick r:id="rId3"/>
            </a:endParaRPr>
          </a:p>
          <a:p>
            <a:r>
              <a:rPr lang="en-US" u="sng" dirty="0">
                <a:hlinkClick r:id="rId3"/>
              </a:rPr>
              <a:t>https://github.com/grpc-ecosystem/awesome-grpc</a:t>
            </a:r>
            <a:endParaRPr u="sng" dirty="0">
              <a:hlinkClick r:id="rId3"/>
            </a:endParaRPr>
          </a:p>
          <a:p>
            <a:r>
              <a:rPr dirty="0"/>
              <a:t>Enjoy GLA Summit 2021!</a:t>
            </a:r>
          </a:p>
        </p:txBody>
      </p:sp>
      <p:pic>
        <p:nvPicPr>
          <p:cNvPr id="25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15870" y="4248504"/>
            <a:ext cx="7791024" cy="77910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7DE6E-CAD0-47D0-8EF5-1A1DF2B33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#ourgiantsarefemale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36BAC-B2D8-4B84-B47F-08B37F8926B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Kateryna Yushchenko (1919 – 2001)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B500E9-8E2F-4EE9-A43D-F1F6313EC6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6501" y="4248504"/>
            <a:ext cx="15652750" cy="825601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Yushchenko was a Ukrainian computer and information research scientist</a:t>
            </a:r>
          </a:p>
          <a:p>
            <a:r>
              <a:rPr lang="en-US" dirty="0"/>
              <a:t>She was the first woman in the USSR to become a Doctor of Physical and Mathematical Sciences in programming.</a:t>
            </a:r>
          </a:p>
          <a:p>
            <a:r>
              <a:rPr lang="en-US" dirty="0"/>
              <a:t>Yushchenko developed one of the world's first high-level languages called the </a:t>
            </a:r>
            <a:r>
              <a:rPr lang="en-US" dirty="0">
                <a:solidFill>
                  <a:schemeClr val="accent3"/>
                </a:solidFill>
              </a:rPr>
              <a:t>Address programming language</a:t>
            </a:r>
          </a:p>
          <a:p>
            <a:r>
              <a:rPr lang="en-US" dirty="0"/>
              <a:t>The language became the means of manipulation of the second-rank addresses (</a:t>
            </a:r>
            <a:r>
              <a:rPr lang="en-US" dirty="0">
                <a:solidFill>
                  <a:schemeClr val="accent3"/>
                </a:solidFill>
              </a:rPr>
              <a:t>Pointers</a:t>
            </a:r>
            <a:r>
              <a:rPr lang="en-US" dirty="0"/>
              <a:t>) and higher ranks.</a:t>
            </a:r>
          </a:p>
          <a:p>
            <a:r>
              <a:rPr lang="en-US" dirty="0"/>
              <a:t>Yushchenko was the </a:t>
            </a:r>
            <a:r>
              <a:rPr lang="en-US" dirty="0">
                <a:solidFill>
                  <a:schemeClr val="accent3"/>
                </a:solidFill>
              </a:rPr>
              <a:t>founder</a:t>
            </a:r>
            <a:r>
              <a:rPr lang="en-US" dirty="0"/>
              <a:t> of the first Soviet School of Theoretical Programming</a:t>
            </a:r>
          </a:p>
        </p:txBody>
      </p:sp>
      <p:pic>
        <p:nvPicPr>
          <p:cNvPr id="1028" name="Picture 4" descr="Kateryna Yushchenko in her youth (1949)">
            <a:extLst>
              <a:ext uri="{FF2B5EF4-FFF2-40B4-BE49-F238E27FC236}">
                <a16:creationId xmlns:a16="http://schemas.microsoft.com/office/drawing/2014/main" id="{AB51508A-2554-449F-BE16-71115D099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56359" y="1891553"/>
            <a:ext cx="3217681" cy="4713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D9F57359-1BE2-4814-9969-B83CE2141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2465" y="7595767"/>
            <a:ext cx="3798284" cy="5167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Kateryna Yushchenko (scientist) in the 1980s">
            <a:extLst>
              <a:ext uri="{FF2B5EF4-FFF2-40B4-BE49-F238E27FC236}">
                <a16:creationId xmlns:a16="http://schemas.microsoft.com/office/drawing/2014/main" id="{2D77790A-2D41-4976-89FD-ADBBDCC5BD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7518" y="4171054"/>
            <a:ext cx="3527231" cy="4627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588332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roblem state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Problem statement</a:t>
            </a:r>
          </a:p>
        </p:txBody>
      </p:sp>
      <p:sp>
        <p:nvSpPr>
          <p:cNvPr id="157" name="Our favourite customer asks us to build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Our favourite customer asks us to build…</a:t>
            </a:r>
          </a:p>
        </p:txBody>
      </p:sp>
      <p:sp>
        <p:nvSpPr>
          <p:cNvPr id="158" name="Remote API for software written in LabVIEW…"/>
          <p:cNvSpPr txBox="1">
            <a:spLocks noGrp="1"/>
          </p:cNvSpPr>
          <p:nvPr>
            <p:ph type="body" sz="half" idx="1"/>
          </p:nvPr>
        </p:nvSpPr>
        <p:spPr>
          <a:xfrm>
            <a:off x="1206499" y="4248504"/>
            <a:ext cx="12458455" cy="8256012"/>
          </a:xfrm>
          <a:prstGeom prst="rect">
            <a:avLst/>
          </a:prstGeom>
        </p:spPr>
        <p:txBody>
          <a:bodyPr/>
          <a:lstStyle/>
          <a:p>
            <a:r>
              <a:rPr dirty="0"/>
              <a:t>Remote API for software written in LabVIEW</a:t>
            </a:r>
          </a:p>
          <a:p>
            <a:r>
              <a:rPr dirty="0"/>
              <a:t>Want to call functions and stream data </a:t>
            </a:r>
          </a:p>
          <a:p>
            <a:r>
              <a:rPr dirty="0"/>
              <a:t>Compatible with C#, Python, Java and LabVIEW</a:t>
            </a:r>
          </a:p>
          <a:p>
            <a:r>
              <a:rPr dirty="0"/>
              <a:t>It should be extensible in the future</a:t>
            </a:r>
          </a:p>
          <a:p>
            <a:r>
              <a:rPr dirty="0"/>
              <a:t>Probably we also need C++ and Web support</a:t>
            </a:r>
          </a:p>
        </p:txBody>
      </p:sp>
      <p:pic>
        <p:nvPicPr>
          <p:cNvPr id="159" name="api-please-c-python-java-and-labview.jpeg" descr="api-please-c-python-java-and-labview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2381" y="3982310"/>
            <a:ext cx="5842001" cy="8788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Let’s try gRPC!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Wow! </a:t>
            </a:r>
            <a:r>
              <a:rPr dirty="0"/>
              <a:t>Let’s try</a:t>
            </a:r>
            <a:r>
              <a:rPr lang="en-US" dirty="0"/>
              <a:t>… </a:t>
            </a:r>
            <a:r>
              <a:rPr dirty="0">
                <a:solidFill>
                  <a:schemeClr val="bg1"/>
                </a:solidFill>
              </a:rPr>
              <a:t>gRPC!</a:t>
            </a:r>
          </a:p>
        </p:txBody>
      </p:sp>
      <p:sp>
        <p:nvSpPr>
          <p:cNvPr id="3" name="Let’s try gRPC!">
            <a:extLst>
              <a:ext uri="{FF2B5EF4-FFF2-40B4-BE49-F238E27FC236}">
                <a16:creationId xmlns:a16="http://schemas.microsoft.com/office/drawing/2014/main" id="{F812728B-5E08-4417-95B2-5C44DC44C718}"/>
              </a:ext>
            </a:extLst>
          </p:cNvPr>
          <p:cNvSpPr txBox="1">
            <a:spLocks/>
          </p:cNvSpPr>
          <p:nvPr/>
        </p:nvSpPr>
        <p:spPr>
          <a:xfrm>
            <a:off x="11944350" y="4920843"/>
            <a:ext cx="1123315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0" marR="0" indent="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0" i="0" u="none" strike="noStrike" cap="none" spc="-232" baseline="0">
                <a:solidFill>
                  <a:srgbClr val="FFFFFF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marR="0" indent="4572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0" i="0" u="none" strike="noStrike" cap="none" spc="-232" baseline="0">
                <a:solidFill>
                  <a:srgbClr val="FFFFFF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marR="0" indent="9144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0" i="0" u="none" strike="noStrike" cap="none" spc="-232" baseline="0">
                <a:solidFill>
                  <a:srgbClr val="FFFFFF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marR="0" indent="13716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0" i="0" u="none" strike="noStrike" cap="none" spc="-232" baseline="0">
                <a:solidFill>
                  <a:srgbClr val="FFFFFF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marR="0" indent="1828800" algn="ctr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600" b="0" i="0" u="none" strike="noStrike" cap="none" spc="-232" baseline="0">
                <a:solidFill>
                  <a:srgbClr val="FFFFFF"/>
                </a:solidFill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/>
            <a:r>
              <a:rPr lang="en-US" dirty="0"/>
              <a:t>gRPC!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What is gRPC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gRPC?</a:t>
            </a:r>
          </a:p>
        </p:txBody>
      </p:sp>
      <p:sp>
        <p:nvSpPr>
          <p:cNvPr id="164" name="gRPC i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gRPC is…</a:t>
            </a:r>
          </a:p>
        </p:txBody>
      </p:sp>
      <p:sp>
        <p:nvSpPr>
          <p:cNvPr id="165" name="Popular open source RPC framework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1669091" cy="8256012"/>
          </a:xfrm>
          <a:prstGeom prst="rect">
            <a:avLst/>
          </a:prstGeom>
        </p:spPr>
        <p:txBody>
          <a:bodyPr/>
          <a:lstStyle/>
          <a:p>
            <a:pPr marL="566927" indent="-566927" defTabSz="2267655">
              <a:spcBef>
                <a:spcPts val="4100"/>
              </a:spcBef>
              <a:defRPr sz="4464"/>
            </a:pPr>
            <a:r>
              <a:rPr dirty="0"/>
              <a:t>Popular open source RPC framework</a:t>
            </a:r>
          </a:p>
          <a:p>
            <a:pPr marL="566927" indent="-566927" defTabSz="2267655">
              <a:spcBef>
                <a:spcPts val="4100"/>
              </a:spcBef>
              <a:defRPr sz="4464"/>
            </a:pPr>
            <a:r>
              <a:rPr dirty="0"/>
              <a:t>Cross-platform</a:t>
            </a:r>
          </a:p>
          <a:p>
            <a:pPr marL="566927" indent="-566927" defTabSz="2267655">
              <a:spcBef>
                <a:spcPts val="4100"/>
              </a:spcBef>
              <a:defRPr sz="4464"/>
            </a:pPr>
            <a:r>
              <a:rPr dirty="0"/>
              <a:t>Supports 11 major programming languages</a:t>
            </a:r>
          </a:p>
          <a:p>
            <a:pPr marL="566927" indent="-566927" defTabSz="2267655">
              <a:spcBef>
                <a:spcPts val="4100"/>
              </a:spcBef>
              <a:defRPr sz="4464"/>
            </a:pPr>
            <a:r>
              <a:rPr dirty="0"/>
              <a:t>Contract first</a:t>
            </a:r>
          </a:p>
          <a:p>
            <a:pPr marL="566927" indent="-566927" defTabSz="2267655">
              <a:spcBef>
                <a:spcPts val="4100"/>
              </a:spcBef>
              <a:defRPr sz="4464"/>
            </a:pPr>
            <a:r>
              <a:rPr dirty="0"/>
              <a:t>Uses modern technology</a:t>
            </a:r>
          </a:p>
          <a:p>
            <a:pPr marL="1133855" lvl="1" indent="-566927" defTabSz="2267655">
              <a:spcBef>
                <a:spcPts val="4100"/>
              </a:spcBef>
              <a:defRPr sz="4464"/>
            </a:pPr>
            <a:r>
              <a:rPr dirty="0"/>
              <a:t>HTTP/2</a:t>
            </a:r>
          </a:p>
          <a:p>
            <a:pPr marL="1133855" lvl="1" indent="-566927" defTabSz="2267655">
              <a:spcBef>
                <a:spcPts val="4100"/>
              </a:spcBef>
              <a:defRPr sz="4464"/>
            </a:pPr>
            <a:r>
              <a:rPr dirty="0" err="1"/>
              <a:t>Protobuf</a:t>
            </a:r>
            <a:endParaRPr dirty="0"/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6840" y="5809092"/>
            <a:ext cx="6527801" cy="1244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176" y="9177088"/>
            <a:ext cx="2396984" cy="10403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70343" y="9125501"/>
            <a:ext cx="3051150" cy="1143509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+"/>
          <p:cNvSpPr txBox="1"/>
          <p:nvPr/>
        </p:nvSpPr>
        <p:spPr>
          <a:xfrm>
            <a:off x="14740901" y="9125501"/>
            <a:ext cx="647701" cy="114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/>
            </a:lvl1pPr>
          </a:lstStyle>
          <a:p>
            <a:r>
              <a:t>+</a:t>
            </a:r>
          </a:p>
        </p:txBody>
      </p:sp>
      <p:sp>
        <p:nvSpPr>
          <p:cNvPr id="170" name="="/>
          <p:cNvSpPr txBox="1"/>
          <p:nvPr/>
        </p:nvSpPr>
        <p:spPr>
          <a:xfrm>
            <a:off x="19128980" y="9125501"/>
            <a:ext cx="647701" cy="11435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000"/>
            </a:lvl1pPr>
          </a:lstStyle>
          <a:p>
            <a:r>
              <a:t>=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145286" y="9050219"/>
            <a:ext cx="2961292" cy="1294073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Source: https://youtu.be/CXH_jEa8dUw"/>
          <p:cNvSpPr txBox="1"/>
          <p:nvPr/>
        </p:nvSpPr>
        <p:spPr>
          <a:xfrm>
            <a:off x="0" y="13100354"/>
            <a:ext cx="557845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Source: </a:t>
            </a:r>
            <a:r>
              <a:rPr dirty="0">
                <a:hlinkClick r:id="rId6"/>
              </a:rPr>
              <a:t>https://youtu.be/CXH_jEa8dUw</a:t>
            </a:r>
            <a:r>
              <a:rPr lang="en-US" dirty="0"/>
              <a:t> 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" grpId="0" uiExpand="1" build="p"/>
      <p:bldP spid="169" grpId="0" animBg="1"/>
      <p:bldP spid="17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What is gRPC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gRPC?</a:t>
            </a:r>
          </a:p>
        </p:txBody>
      </p:sp>
      <p:sp>
        <p:nvSpPr>
          <p:cNvPr id="175" name="gRPC is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gRPC is…</a:t>
            </a:r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3210" y="6055011"/>
            <a:ext cx="2396984" cy="10403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1981" y="5951835"/>
            <a:ext cx="3051150" cy="1143509"/>
          </a:xfrm>
          <a:prstGeom prst="rect">
            <a:avLst/>
          </a:prstGeom>
          <a:ln w="12700">
            <a:miter lim="400000"/>
          </a:ln>
        </p:spPr>
      </p:pic>
      <p:sp>
        <p:nvSpPr>
          <p:cNvPr id="178" name="Source: https://youtu.be/CXH_jEa8dUw"/>
          <p:cNvSpPr txBox="1"/>
          <p:nvPr/>
        </p:nvSpPr>
        <p:spPr>
          <a:xfrm>
            <a:off x="-25818" y="13133420"/>
            <a:ext cx="557845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Source: </a:t>
            </a:r>
            <a:r>
              <a:rPr dirty="0">
                <a:hlinkClick r:id="rId4"/>
              </a:rPr>
              <a:t>https://youtu.be/CXH_jEa8dUw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179" name="gRPC Server"/>
          <p:cNvSpPr/>
          <p:nvPr/>
        </p:nvSpPr>
        <p:spPr>
          <a:xfrm>
            <a:off x="17933399" y="5894314"/>
            <a:ext cx="3543020" cy="3100774"/>
          </a:xfrm>
          <a:prstGeom prst="roundRect">
            <a:avLst>
              <a:gd name="adj" fmla="val 12661"/>
            </a:avLst>
          </a:prstGeom>
          <a:gradFill>
            <a:gsLst>
              <a:gs pos="0">
                <a:srgbClr val="75FB4C"/>
              </a:gs>
              <a:gs pos="100000">
                <a:srgbClr val="214829"/>
              </a:gs>
            </a:gsLst>
            <a:lin ang="3573475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gRPC Server</a:t>
            </a:r>
          </a:p>
        </p:txBody>
      </p:sp>
      <p:sp>
        <p:nvSpPr>
          <p:cNvPr id="180" name="gRPC Client"/>
          <p:cNvSpPr/>
          <p:nvPr/>
        </p:nvSpPr>
        <p:spPr>
          <a:xfrm>
            <a:off x="3028117" y="5610570"/>
            <a:ext cx="3543020" cy="3100774"/>
          </a:xfrm>
          <a:prstGeom prst="roundRect">
            <a:avLst>
              <a:gd name="adj" fmla="val 12661"/>
            </a:avLst>
          </a:prstGeom>
          <a:gradFill>
            <a:gsLst>
              <a:gs pos="0">
                <a:srgbClr val="28A3FB"/>
              </a:gs>
              <a:gs pos="100000">
                <a:srgbClr val="150CFF"/>
              </a:gs>
            </a:gsLst>
            <a:lin ang="17099986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gRPC Client</a:t>
            </a:r>
          </a:p>
        </p:txBody>
      </p:sp>
      <p:sp>
        <p:nvSpPr>
          <p:cNvPr id="181" name="Client"/>
          <p:cNvSpPr/>
          <p:nvPr/>
        </p:nvSpPr>
        <p:spPr>
          <a:xfrm>
            <a:off x="3462490" y="6032443"/>
            <a:ext cx="3543021" cy="3100773"/>
          </a:xfrm>
          <a:prstGeom prst="roundRect">
            <a:avLst>
              <a:gd name="adj" fmla="val 12661"/>
            </a:avLst>
          </a:prstGeom>
          <a:gradFill>
            <a:gsLst>
              <a:gs pos="0">
                <a:srgbClr val="28A3FB"/>
              </a:gs>
              <a:gs pos="100000">
                <a:srgbClr val="150CFF"/>
              </a:gs>
            </a:gsLst>
            <a:lin ang="17099986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 Client</a:t>
            </a:r>
          </a:p>
        </p:txBody>
      </p:sp>
      <p:sp>
        <p:nvSpPr>
          <p:cNvPr id="182" name="gRPC Clients"/>
          <p:cNvSpPr/>
          <p:nvPr/>
        </p:nvSpPr>
        <p:spPr>
          <a:xfrm>
            <a:off x="3926564" y="6433187"/>
            <a:ext cx="3543021" cy="3100774"/>
          </a:xfrm>
          <a:prstGeom prst="roundRect">
            <a:avLst>
              <a:gd name="adj" fmla="val 12661"/>
            </a:avLst>
          </a:prstGeom>
          <a:gradFill>
            <a:gsLst>
              <a:gs pos="0">
                <a:srgbClr val="28A3FB"/>
              </a:gs>
              <a:gs pos="100000">
                <a:srgbClr val="150CFF"/>
              </a:gs>
            </a:gsLst>
            <a:lin ang="17099986"/>
          </a:gra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gRPC Clients</a:t>
            </a:r>
          </a:p>
        </p:txBody>
      </p:sp>
      <p:sp>
        <p:nvSpPr>
          <p:cNvPr id="183" name="Line"/>
          <p:cNvSpPr/>
          <p:nvPr/>
        </p:nvSpPr>
        <p:spPr>
          <a:xfrm>
            <a:off x="7801405" y="7687972"/>
            <a:ext cx="9800173" cy="1"/>
          </a:xfrm>
          <a:prstGeom prst="line">
            <a:avLst/>
          </a:prstGeom>
          <a:ln w="889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84" name="Request"/>
          <p:cNvSpPr txBox="1"/>
          <p:nvPr/>
        </p:nvSpPr>
        <p:spPr>
          <a:xfrm>
            <a:off x="12444841" y="7214018"/>
            <a:ext cx="1249072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Request</a:t>
            </a:r>
          </a:p>
        </p:txBody>
      </p:sp>
      <p:sp>
        <p:nvSpPr>
          <p:cNvPr id="185" name="Line"/>
          <p:cNvSpPr/>
          <p:nvPr/>
        </p:nvSpPr>
        <p:spPr>
          <a:xfrm flipH="1" flipV="1">
            <a:off x="7801405" y="8285817"/>
            <a:ext cx="9425821" cy="1"/>
          </a:xfrm>
          <a:prstGeom prst="line">
            <a:avLst/>
          </a:prstGeom>
          <a:ln w="889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86" name="Response"/>
          <p:cNvSpPr txBox="1"/>
          <p:nvPr/>
        </p:nvSpPr>
        <p:spPr>
          <a:xfrm>
            <a:off x="12329170" y="8441465"/>
            <a:ext cx="1480414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Response</a:t>
            </a:r>
          </a:p>
        </p:txBody>
      </p:sp>
      <p:sp>
        <p:nvSpPr>
          <p:cNvPr id="187" name=".proto file"/>
          <p:cNvSpPr/>
          <p:nvPr/>
        </p:nvSpPr>
        <p:spPr>
          <a:xfrm>
            <a:off x="11870885" y="9862992"/>
            <a:ext cx="2396984" cy="1322918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defTabSz="825500">
              <a:defRPr sz="3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.proto file</a:t>
            </a:r>
          </a:p>
        </p:txBody>
      </p:sp>
      <p:sp>
        <p:nvSpPr>
          <p:cNvPr id="188" name=".proto file + gRPC tooling for selected language/platform"/>
          <p:cNvSpPr txBox="1"/>
          <p:nvPr/>
        </p:nvSpPr>
        <p:spPr>
          <a:xfrm>
            <a:off x="8198672" y="11202836"/>
            <a:ext cx="9741409" cy="548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r>
              <a:t>.proto file + gRPC tooling for selected language/platform</a:t>
            </a:r>
          </a:p>
        </p:txBody>
      </p:sp>
      <p:sp>
        <p:nvSpPr>
          <p:cNvPr id="189" name="Line"/>
          <p:cNvSpPr/>
          <p:nvPr/>
        </p:nvSpPr>
        <p:spPr>
          <a:xfrm>
            <a:off x="14300305" y="8998228"/>
            <a:ext cx="5509122" cy="16293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21361"/>
                </a:lnTo>
                <a:lnTo>
                  <a:pt x="21466" y="0"/>
                </a:lnTo>
              </a:path>
            </a:pathLst>
          </a:custGeom>
          <a:ln w="76200">
            <a:solidFill>
              <a:srgbClr val="FFFFFF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0" name="Generate service base"/>
          <p:cNvSpPr txBox="1"/>
          <p:nvPr/>
        </p:nvSpPr>
        <p:spPr>
          <a:xfrm>
            <a:off x="15894084" y="9862992"/>
            <a:ext cx="316230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Generate service base</a:t>
            </a:r>
          </a:p>
        </p:txBody>
      </p:sp>
      <p:sp>
        <p:nvSpPr>
          <p:cNvPr id="191" name="Line"/>
          <p:cNvSpPr/>
          <p:nvPr/>
        </p:nvSpPr>
        <p:spPr>
          <a:xfrm>
            <a:off x="5608777" y="9522176"/>
            <a:ext cx="6229679" cy="11054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21361"/>
                </a:lnTo>
                <a:lnTo>
                  <a:pt x="134" y="0"/>
                </a:lnTo>
              </a:path>
            </a:pathLst>
          </a:custGeom>
          <a:ln w="76200">
            <a:solidFill>
              <a:srgbClr val="FFFFFF"/>
            </a:solidFill>
            <a:prstDash val="sysDot"/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192" name="Generate client"/>
          <p:cNvSpPr txBox="1"/>
          <p:nvPr/>
        </p:nvSpPr>
        <p:spPr>
          <a:xfrm>
            <a:off x="7573573" y="9862992"/>
            <a:ext cx="218023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Generate client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D98F9B1-77C6-4B77-9617-3930C5AB977B}"/>
              </a:ext>
            </a:extLst>
          </p:cNvPr>
          <p:cNvGrpSpPr/>
          <p:nvPr/>
        </p:nvGrpSpPr>
        <p:grpSpPr>
          <a:xfrm>
            <a:off x="3641692" y="4149887"/>
            <a:ext cx="5861914" cy="896737"/>
            <a:chOff x="3641692" y="4149887"/>
            <a:chExt cx="5861914" cy="896737"/>
          </a:xfrm>
        </p:grpSpPr>
        <p:sp>
          <p:nvSpPr>
            <p:cNvPr id="193" name="Enables multiplexing, advanced streaming"/>
            <p:cNvSpPr txBox="1"/>
            <p:nvPr/>
          </p:nvSpPr>
          <p:spPr>
            <a:xfrm>
              <a:off x="3641692" y="4149887"/>
              <a:ext cx="5861914" cy="4613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>
                  <a:solidFill>
                    <a:schemeClr val="accent3">
                      <a:hueOff val="-385756"/>
                      <a:satOff val="-32155"/>
                      <a:lumOff val="17967"/>
                    </a:schemeClr>
                  </a:solidFill>
                </a:defRPr>
              </a:lvl1pPr>
            </a:lstStyle>
            <a:p>
              <a:r>
                <a:rPr dirty="0"/>
                <a:t>Enables multiplexing, advanced streaming</a:t>
              </a:r>
            </a:p>
          </p:txBody>
        </p:sp>
        <p:sp>
          <p:nvSpPr>
            <p:cNvPr id="194" name="HTTP/2 isn’t supported everywhere"/>
            <p:cNvSpPr txBox="1"/>
            <p:nvPr/>
          </p:nvSpPr>
          <p:spPr>
            <a:xfrm>
              <a:off x="3641692" y="4585257"/>
              <a:ext cx="4929531" cy="4613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>
                  <a:solidFill>
                    <a:schemeClr val="accent5"/>
                  </a:solidFill>
                </a:defRPr>
              </a:lvl1pPr>
            </a:lstStyle>
            <a:p>
              <a:r>
                <a:rPr dirty="0"/>
                <a:t>HTTP/2 isn’t supported everywhere</a:t>
              </a:r>
            </a:p>
          </p:txBody>
        </p:sp>
      </p:grpSp>
      <p:sp>
        <p:nvSpPr>
          <p:cNvPr id="195" name="Line"/>
          <p:cNvSpPr/>
          <p:nvPr/>
        </p:nvSpPr>
        <p:spPr>
          <a:xfrm>
            <a:off x="9745574" y="4900401"/>
            <a:ext cx="506475" cy="737242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2080AD0-B232-4BD8-8994-302C1E26D3A0}"/>
              </a:ext>
            </a:extLst>
          </p:cNvPr>
          <p:cNvGrpSpPr/>
          <p:nvPr/>
        </p:nvGrpSpPr>
        <p:grpSpPr>
          <a:xfrm>
            <a:off x="16048998" y="4149887"/>
            <a:ext cx="6234076" cy="896737"/>
            <a:chOff x="16048998" y="4149887"/>
            <a:chExt cx="6234076" cy="896737"/>
          </a:xfrm>
        </p:grpSpPr>
        <p:sp>
          <p:nvSpPr>
            <p:cNvPr id="196" name="High-performance. Protobuf is small and fast"/>
            <p:cNvSpPr txBox="1"/>
            <p:nvPr/>
          </p:nvSpPr>
          <p:spPr>
            <a:xfrm>
              <a:off x="16048998" y="4149887"/>
              <a:ext cx="6234076" cy="4613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>
                  <a:solidFill>
                    <a:schemeClr val="accent3">
                      <a:hueOff val="-385756"/>
                      <a:satOff val="-32155"/>
                      <a:lumOff val="17967"/>
                    </a:schemeClr>
                  </a:solidFill>
                </a:defRPr>
              </a:lvl1pPr>
            </a:lstStyle>
            <a:p>
              <a:r>
                <a:rPr dirty="0"/>
                <a:t>High-performance. </a:t>
              </a:r>
              <a:r>
                <a:rPr dirty="0" err="1"/>
                <a:t>Protobuf</a:t>
              </a:r>
              <a:r>
                <a:rPr dirty="0"/>
                <a:t> is small and fast</a:t>
              </a:r>
            </a:p>
          </p:txBody>
        </p:sp>
        <p:sp>
          <p:nvSpPr>
            <p:cNvPr id="197" name="Probobuf isn’t human readable"/>
            <p:cNvSpPr txBox="1"/>
            <p:nvPr/>
          </p:nvSpPr>
          <p:spPr>
            <a:xfrm>
              <a:off x="16048998" y="4585257"/>
              <a:ext cx="4309873" cy="4613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>
                  <a:solidFill>
                    <a:schemeClr val="accent5"/>
                  </a:solidFill>
                </a:defRPr>
              </a:lvl1pPr>
            </a:lstStyle>
            <a:p>
              <a:r>
                <a:rPr dirty="0"/>
                <a:t>Probobuf isn’t human readable</a:t>
              </a:r>
            </a:p>
          </p:txBody>
        </p:sp>
      </p:grpSp>
      <p:sp>
        <p:nvSpPr>
          <p:cNvPr id="198" name="Line"/>
          <p:cNvSpPr/>
          <p:nvPr/>
        </p:nvSpPr>
        <p:spPr>
          <a:xfrm flipH="1">
            <a:off x="15170931" y="4900401"/>
            <a:ext cx="498369" cy="736739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0BB5212-0EDA-4D44-97ED-FFC1C0D955DE}"/>
              </a:ext>
            </a:extLst>
          </p:cNvPr>
          <p:cNvGrpSpPr/>
          <p:nvPr/>
        </p:nvGrpSpPr>
        <p:grpSpPr>
          <a:xfrm>
            <a:off x="10237886" y="12324628"/>
            <a:ext cx="5562296" cy="896737"/>
            <a:chOff x="10237886" y="12324628"/>
            <a:chExt cx="5562296" cy="896737"/>
          </a:xfrm>
        </p:grpSpPr>
        <p:sp>
          <p:nvSpPr>
            <p:cNvPr id="199" name="Productivity. Automatic code generation"/>
            <p:cNvSpPr txBox="1"/>
            <p:nvPr/>
          </p:nvSpPr>
          <p:spPr>
            <a:xfrm>
              <a:off x="10237886" y="12324628"/>
              <a:ext cx="5562296" cy="46136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>
                  <a:solidFill>
                    <a:schemeClr val="accent3">
                      <a:hueOff val="-385756"/>
                      <a:satOff val="-32155"/>
                      <a:lumOff val="17967"/>
                    </a:schemeClr>
                  </a:solidFill>
                </a:defRPr>
              </a:lvl1pPr>
            </a:lstStyle>
            <a:p>
              <a:r>
                <a:rPr dirty="0"/>
                <a:t>Productivity. Automatic code generation</a:t>
              </a:r>
            </a:p>
          </p:txBody>
        </p:sp>
        <p:sp>
          <p:nvSpPr>
            <p:cNvPr id="200" name="Contract &amp; tooling is required"/>
            <p:cNvSpPr txBox="1"/>
            <p:nvPr/>
          </p:nvSpPr>
          <p:spPr>
            <a:xfrm>
              <a:off x="10237886" y="12759999"/>
              <a:ext cx="4094380" cy="46136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>
                  <a:solidFill>
                    <a:schemeClr val="accent5"/>
                  </a:solidFill>
                </a:defRPr>
              </a:lvl1pPr>
            </a:lstStyle>
            <a:p>
              <a:r>
                <a:rPr dirty="0"/>
                <a:t>Contract &amp; tooling is required</a:t>
              </a:r>
            </a:p>
          </p:txBody>
        </p:sp>
      </p:grpSp>
      <p:sp>
        <p:nvSpPr>
          <p:cNvPr id="201" name="Line"/>
          <p:cNvSpPr/>
          <p:nvPr/>
        </p:nvSpPr>
        <p:spPr>
          <a:xfrm flipV="1">
            <a:off x="13267372" y="11914895"/>
            <a:ext cx="1" cy="350521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 animBg="1"/>
      <p:bldP spid="188" grpId="0" animBg="1"/>
      <p:bldP spid="189" grpId="0" animBg="1"/>
      <p:bldP spid="190" grpId="0" animBg="1"/>
      <p:bldP spid="191" grpId="0" animBg="1"/>
      <p:bldP spid="192" grpId="0" animBg="1"/>
      <p:bldP spid="195" grpId="0" animBg="1"/>
      <p:bldP spid="198" grpId="0" animBg="1"/>
      <p:bldP spid="20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What is gRPC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gRPC?</a:t>
            </a:r>
          </a:p>
        </p:txBody>
      </p:sp>
      <p:sp>
        <p:nvSpPr>
          <p:cNvPr id="204" name="Protocol Buffers and .proto fil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Protocol Buffers and .proto files</a:t>
            </a:r>
          </a:p>
        </p:txBody>
      </p:sp>
      <p:sp>
        <p:nvSpPr>
          <p:cNvPr id="205" name=".proto file is a text file with its own syntax…"/>
          <p:cNvSpPr txBox="1">
            <a:spLocks noGrp="1"/>
          </p:cNvSpPr>
          <p:nvPr>
            <p:ph type="body" sz="half" idx="1"/>
          </p:nvPr>
        </p:nvSpPr>
        <p:spPr>
          <a:xfrm>
            <a:off x="1206499" y="4248504"/>
            <a:ext cx="10160089" cy="8256012"/>
          </a:xfrm>
          <a:prstGeom prst="rect">
            <a:avLst/>
          </a:prstGeom>
        </p:spPr>
        <p:txBody>
          <a:bodyPr/>
          <a:lstStyle/>
          <a:p>
            <a:r>
              <a:t>.proto file is a text file with its own syntax</a:t>
            </a:r>
          </a:p>
          <a:p>
            <a:r>
              <a:t>Defines the contract</a:t>
            </a:r>
          </a:p>
          <a:p>
            <a:r>
              <a:t>.proto file is used to auto generate code</a:t>
            </a:r>
          </a:p>
          <a:p>
            <a:r>
              <a:t>Protocol Buffers are responsible for serializing and deserializing data</a:t>
            </a:r>
          </a:p>
        </p:txBody>
      </p:sp>
      <p:sp>
        <p:nvSpPr>
          <p:cNvPr id="206" name="syntax = &quot;proto3&quot;;…"/>
          <p:cNvSpPr txBox="1"/>
          <p:nvPr/>
        </p:nvSpPr>
        <p:spPr>
          <a:xfrm>
            <a:off x="12887895" y="4351238"/>
            <a:ext cx="10845007" cy="685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syntax = "proto3";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service  </a:t>
            </a:r>
            <a:r>
              <a:rPr>
                <a:solidFill>
                  <a:schemeClr val="accent1">
                    <a:lumOff val="13575"/>
                  </a:schemeClr>
                </a:solidFill>
              </a:rPr>
              <a:t>TemperatureService</a:t>
            </a:r>
            <a:r>
              <a:t>{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  rpc </a:t>
            </a:r>
            <a:r>
              <a:rPr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rPr>
              <a:t>Measure</a:t>
            </a:r>
            <a:r>
              <a:t> (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Units</a:t>
            </a:r>
            <a:r>
              <a:t>) returns (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Temperature</a:t>
            </a:r>
            <a:r>
              <a:t>);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message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Units</a:t>
            </a:r>
            <a:r>
              <a:t> {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  int32 unit = 1;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message </a:t>
            </a: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Temperature</a:t>
            </a:r>
            <a:r>
              <a:t> {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  double temperature = 1;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t>}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1" build="p" bldLvl="5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What is gRPC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gRPC?</a:t>
            </a:r>
          </a:p>
        </p:txBody>
      </p:sp>
      <p:sp>
        <p:nvSpPr>
          <p:cNvPr id="209" name="Types of RPC supporte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Types of RPC supported</a:t>
            </a:r>
          </a:p>
        </p:txBody>
      </p:sp>
      <p:sp>
        <p:nvSpPr>
          <p:cNvPr id="210" name="1 request - 1 respons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1 request - 1 response</a:t>
            </a:r>
          </a:p>
          <a:p>
            <a:r>
              <a:rPr dirty="0"/>
              <a:t>1 request - N responses (Server streaming)</a:t>
            </a:r>
          </a:p>
          <a:p>
            <a:r>
              <a:rPr dirty="0"/>
              <a:t>N requests - 1 response (Client streaming)</a:t>
            </a:r>
          </a:p>
          <a:p>
            <a:r>
              <a:rPr dirty="0"/>
              <a:t>N requests - N responses (Bi-directional streaming)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1" uiExpand="1" build="p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Is gRPC relevant to NI LabVIEW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Is gRPC relevant to NI LabVIEW? </a:t>
            </a:r>
          </a:p>
        </p:txBody>
      </p:sp>
      <p:sp>
        <p:nvSpPr>
          <p:cNvPr id="215" name="Yes! Remote API is an important element of our work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Yes! Remote API is an important element of our work</a:t>
            </a:r>
          </a:p>
        </p:txBody>
      </p:sp>
      <p:sp>
        <p:nvSpPr>
          <p:cNvPr id="216" name="We often create client-server apps…"/>
          <p:cNvSpPr txBox="1">
            <a:spLocks noGrp="1"/>
          </p:cNvSpPr>
          <p:nvPr>
            <p:ph type="body" sz="half" idx="1"/>
          </p:nvPr>
        </p:nvSpPr>
        <p:spPr>
          <a:xfrm>
            <a:off x="10078439" y="4248504"/>
            <a:ext cx="13834932" cy="8256012"/>
          </a:xfrm>
          <a:prstGeom prst="rect">
            <a:avLst/>
          </a:prstGeom>
        </p:spPr>
        <p:txBody>
          <a:bodyPr/>
          <a:lstStyle/>
          <a:p>
            <a:pPr marL="524255" indent="-524255" defTabSz="2096971">
              <a:spcBef>
                <a:spcPts val="3800"/>
              </a:spcBef>
              <a:defRPr sz="4128"/>
            </a:pPr>
            <a:r>
              <a:rPr dirty="0"/>
              <a:t>We often create </a:t>
            </a:r>
            <a:r>
              <a:rPr dirty="0">
                <a:solidFill>
                  <a:srgbClr val="75FB4C"/>
                </a:solidFill>
              </a:rPr>
              <a:t>client-server </a:t>
            </a:r>
            <a:r>
              <a:rPr dirty="0"/>
              <a:t>apps</a:t>
            </a:r>
          </a:p>
          <a:p>
            <a:pPr marL="524255" indent="-524255" defTabSz="2096971">
              <a:spcBef>
                <a:spcPts val="3800"/>
              </a:spcBef>
              <a:defRPr sz="4128"/>
            </a:pPr>
            <a:r>
              <a:rPr dirty="0"/>
              <a:t>And therefore we create </a:t>
            </a:r>
            <a:r>
              <a:rPr dirty="0">
                <a:solidFill>
                  <a:srgbClr val="75FB4C"/>
                </a:solidFill>
              </a:rPr>
              <a:t>communication protocols</a:t>
            </a:r>
          </a:p>
          <a:p>
            <a:pPr marL="1048511" lvl="1" indent="-524255" defTabSz="2096971">
              <a:spcBef>
                <a:spcPts val="3800"/>
              </a:spcBef>
              <a:defRPr sz="4128"/>
            </a:pPr>
            <a:r>
              <a:rPr dirty="0"/>
              <a:t>TCP/IP or UDP, or NI STM, or Actor Network Endpoints or…</a:t>
            </a:r>
          </a:p>
          <a:p>
            <a:pPr marL="524255" indent="-524255" defTabSz="2096971">
              <a:spcBef>
                <a:spcPts val="3800"/>
              </a:spcBef>
              <a:defRPr sz="4128"/>
            </a:pPr>
            <a:r>
              <a:rPr dirty="0"/>
              <a:t>And we </a:t>
            </a:r>
            <a:r>
              <a:rPr dirty="0">
                <a:solidFill>
                  <a:srgbClr val="75FB4C"/>
                </a:solidFill>
              </a:rPr>
              <a:t>maintain</a:t>
            </a:r>
            <a:r>
              <a:rPr dirty="0"/>
              <a:t> the protocols</a:t>
            </a:r>
          </a:p>
          <a:p>
            <a:pPr marL="1048511" lvl="1" indent="-524255" defTabSz="2096971">
              <a:spcBef>
                <a:spcPts val="3800"/>
              </a:spcBef>
              <a:defRPr sz="4128"/>
            </a:pPr>
            <a:r>
              <a:rPr dirty="0"/>
              <a:t>Documentation, tests, updates</a:t>
            </a:r>
          </a:p>
          <a:p>
            <a:pPr marL="524255" indent="-524255" defTabSz="2096971">
              <a:spcBef>
                <a:spcPts val="3800"/>
              </a:spcBef>
              <a:defRPr sz="4128"/>
            </a:pPr>
            <a:r>
              <a:rPr dirty="0"/>
              <a:t>And we </a:t>
            </a:r>
            <a:r>
              <a:rPr dirty="0">
                <a:solidFill>
                  <a:srgbClr val="75FB4C"/>
                </a:solidFill>
              </a:rPr>
              <a:t>support different programming languages</a:t>
            </a:r>
          </a:p>
          <a:p>
            <a:pPr marL="1048511" lvl="1" indent="-524255" defTabSz="2096971">
              <a:spcBef>
                <a:spcPts val="3800"/>
              </a:spcBef>
              <a:defRPr sz="4128"/>
            </a:pPr>
            <a:r>
              <a:rPr dirty="0"/>
              <a:t>Sadly, there are software teams that don’t work with LabVIEW</a:t>
            </a:r>
          </a:p>
        </p:txBody>
      </p:sp>
      <p:pic>
        <p:nvPicPr>
          <p:cNvPr id="21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872" y="4463420"/>
            <a:ext cx="8324490" cy="73995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uiExpand="1" build="p"/>
    </p:bldLst>
  </p:timing>
</p:sld>
</file>

<file path=ppt/theme/theme1.xml><?xml version="1.0" encoding="utf-8"?>
<a:theme xmlns:a="http://schemas.openxmlformats.org/drawingml/2006/main" name="20_BasicBlack">
  <a:themeElements>
    <a:clrScheme name="Custom 1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1DB100"/>
      </a:hlink>
      <a:folHlink>
        <a:srgbClr val="1DB100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778</Words>
  <Application>Microsoft Office PowerPoint</Application>
  <PresentationFormat>Custom</PresentationFormat>
  <Paragraphs>137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Courier</vt:lpstr>
      <vt:lpstr>Helvetica Neue</vt:lpstr>
      <vt:lpstr>Helvetica Neue Medium</vt:lpstr>
      <vt:lpstr>20_BasicBlack</vt:lpstr>
      <vt:lpstr>Remote and language-agnostic API using gRPC and NI LabVIEW</vt:lpstr>
      <vt:lpstr>#ourgiantsarefemale </vt:lpstr>
      <vt:lpstr>Problem statement</vt:lpstr>
      <vt:lpstr>PowerPoint Presentation</vt:lpstr>
      <vt:lpstr>What is gRPC?</vt:lpstr>
      <vt:lpstr>What is gRPC?</vt:lpstr>
      <vt:lpstr>What is gRPC?</vt:lpstr>
      <vt:lpstr>What is gRPC?</vt:lpstr>
      <vt:lpstr>Is gRPC relevant to NI LabVIEW? </vt:lpstr>
      <vt:lpstr>PowerPoint Presentation</vt:lpstr>
      <vt:lpstr>gRPC in LabVIEW</vt:lpstr>
      <vt:lpstr>gRPC in LabVIEW</vt:lpstr>
      <vt:lpstr>gRPC in LabVIEW</vt:lpstr>
      <vt:lpstr>gRPC in LabVIEW</vt:lpstr>
      <vt:lpstr>gRPC in LabVIEW</vt:lpstr>
      <vt:lpstr>gRPC in LabVIEW</vt:lpstr>
      <vt:lpstr>Where to go next?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Remote and language-agnostic API using gRPC and NI LabVIEW</dc:title>
  <cp:lastModifiedBy>Nikita Prorekhin</cp:lastModifiedBy>
  <cp:revision>7</cp:revision>
  <dcterms:modified xsi:type="dcterms:W3CDTF">2021-11-14T19:36:25Z</dcterms:modified>
</cp:coreProperties>
</file>